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2" r:id="rId2"/>
    <p:sldId id="256" r:id="rId3"/>
    <p:sldId id="257" r:id="rId4"/>
    <p:sldId id="258" r:id="rId5"/>
    <p:sldId id="259" r:id="rId6"/>
    <p:sldId id="260" r:id="rId7"/>
    <p:sldId id="261" r:id="rId8"/>
    <p:sldId id="262" r:id="rId9"/>
    <p:sldId id="263" r:id="rId10"/>
    <p:sldId id="266" r:id="rId11"/>
    <p:sldId id="265" r:id="rId12"/>
    <p:sldId id="264" r:id="rId13"/>
    <p:sldId id="267"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A00"/>
    <a:srgbClr val="FF1515"/>
    <a:srgbClr val="9C5BCD"/>
    <a:srgbClr val="00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Сталкивались ли вы с </a:t>
            </a:r>
            <a:r>
              <a:rPr lang="ru-RU" dirty="0" smtClean="0"/>
              <a:t>жестокостью в школе?</a:t>
            </a:r>
            <a:endParaRPr lang="ru-RU" dirty="0"/>
          </a:p>
        </c:rich>
      </c:tx>
      <c:layout/>
      <c:overlay val="0"/>
    </c:title>
    <c:autoTitleDeleted val="0"/>
    <c:plotArea>
      <c:layout/>
      <c:pieChart>
        <c:varyColors val="1"/>
        <c:ser>
          <c:idx val="0"/>
          <c:order val="0"/>
          <c:tx>
            <c:strRef>
              <c:f>Лист1!$B$1</c:f>
              <c:strCache>
                <c:ptCount val="1"/>
                <c:pt idx="0">
                  <c:v>Сталкивались ли вы с жестокостью?</c:v>
                </c:pt>
              </c:strCache>
            </c:strRef>
          </c:tx>
          <c:explosion val="25"/>
          <c:dPt>
            <c:idx val="0"/>
            <c:bubble3D val="0"/>
            <c:spPr>
              <a:solidFill>
                <a:srgbClr val="00EA00"/>
              </a:solidFill>
            </c:spPr>
          </c:dPt>
          <c:dPt>
            <c:idx val="1"/>
            <c:bubble3D val="0"/>
            <c:spPr>
              <a:solidFill>
                <a:srgbClr val="C00000"/>
              </a:solidFill>
            </c:spPr>
          </c:dPt>
          <c:dLbls>
            <c:showLegendKey val="0"/>
            <c:showVal val="0"/>
            <c:showCatName val="1"/>
            <c:showSerName val="0"/>
            <c:showPercent val="1"/>
            <c:showBubbleSize val="0"/>
            <c:showLeaderLines val="1"/>
          </c:dLbls>
          <c:cat>
            <c:strRef>
              <c:f>Лист1!$A$2:$A$3</c:f>
              <c:strCache>
                <c:ptCount val="2"/>
                <c:pt idx="0">
                  <c:v>Да</c:v>
                </c:pt>
                <c:pt idx="1">
                  <c:v>Нет</c:v>
                </c:pt>
              </c:strCache>
            </c:strRef>
          </c:cat>
          <c:val>
            <c:numRef>
              <c:f>Лист1!$B$2:$B$3</c:f>
              <c:numCache>
                <c:formatCode>0%</c:formatCode>
                <c:ptCount val="2"/>
                <c:pt idx="0">
                  <c:v>0.78</c:v>
                </c:pt>
                <c:pt idx="1">
                  <c:v>0.22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Пытались ли вы защитить</a:t>
            </a:r>
            <a:r>
              <a:rPr lang="ru-RU" baseline="0" dirty="0" smtClean="0"/>
              <a:t> кого-то от жестокости?</a:t>
            </a:r>
            <a:endParaRPr lang="ru-RU" dirty="0"/>
          </a:p>
        </c:rich>
      </c:tx>
      <c:layout/>
      <c:overlay val="0"/>
    </c:title>
    <c:autoTitleDeleted val="0"/>
    <c:plotArea>
      <c:layout/>
      <c:pieChart>
        <c:varyColors val="1"/>
        <c:ser>
          <c:idx val="0"/>
          <c:order val="0"/>
          <c:tx>
            <c:strRef>
              <c:f>Лист1!$B$1</c:f>
              <c:strCache>
                <c:ptCount val="1"/>
                <c:pt idx="0">
                  <c:v>Продажи</c:v>
                </c:pt>
              </c:strCache>
            </c:strRef>
          </c:tx>
          <c:explosion val="25"/>
          <c:dPt>
            <c:idx val="0"/>
            <c:bubble3D val="0"/>
            <c:spPr>
              <a:solidFill>
                <a:schemeClr val="tx2">
                  <a:lumMod val="75000"/>
                </a:schemeClr>
              </a:solidFill>
              <a:ln>
                <a:solidFill>
                  <a:schemeClr val="accent1"/>
                </a:solidFill>
              </a:ln>
            </c:spPr>
          </c:dPt>
          <c:dPt>
            <c:idx val="1"/>
            <c:bubble3D val="0"/>
            <c:explosion val="30"/>
            <c:spPr>
              <a:solidFill>
                <a:srgbClr val="92D050"/>
              </a:solidFill>
            </c:spPr>
          </c:dPt>
          <c:dLbls>
            <c:showLegendKey val="0"/>
            <c:showVal val="0"/>
            <c:showCatName val="1"/>
            <c:showSerName val="0"/>
            <c:showPercent val="1"/>
            <c:showBubbleSize val="0"/>
            <c:showLeaderLines val="1"/>
          </c:dLbls>
          <c:cat>
            <c:strRef>
              <c:f>Лист1!$A$2:$A$5</c:f>
              <c:strCache>
                <c:ptCount val="2"/>
                <c:pt idx="0">
                  <c:v>да</c:v>
                </c:pt>
                <c:pt idx="1">
                  <c:v>нет</c:v>
                </c:pt>
              </c:strCache>
            </c:strRef>
          </c:cat>
          <c:val>
            <c:numRef>
              <c:f>Лист1!$B$2:$B$5</c:f>
              <c:numCache>
                <c:formatCode>General</c:formatCode>
                <c:ptCount val="4"/>
                <c:pt idx="0">
                  <c:v>44</c:v>
                </c:pt>
                <c:pt idx="1">
                  <c:v>56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Лист1!$B$1</c:f>
              <c:strCache>
                <c:ptCount val="1"/>
                <c:pt idx="0">
                  <c:v>боритесь ли вы со своим гневом?</c:v>
                </c:pt>
              </c:strCache>
            </c:strRef>
          </c:tx>
          <c:explosion val="25"/>
          <c:dPt>
            <c:idx val="0"/>
            <c:bubble3D val="0"/>
            <c:spPr>
              <a:solidFill>
                <a:srgbClr val="00EA00"/>
              </a:solidFill>
            </c:spPr>
          </c:dPt>
          <c:dPt>
            <c:idx val="1"/>
            <c:bubble3D val="0"/>
            <c:spPr>
              <a:solidFill>
                <a:srgbClr val="C00000"/>
              </a:solidFill>
            </c:spPr>
          </c:dPt>
          <c:dPt>
            <c:idx val="2"/>
            <c:bubble3D val="0"/>
            <c:spPr>
              <a:solidFill>
                <a:srgbClr val="9C5BCD"/>
              </a:solidFill>
            </c:spPr>
          </c:dPt>
          <c:dLbls>
            <c:showLegendKey val="0"/>
            <c:showVal val="0"/>
            <c:showCatName val="1"/>
            <c:showSerName val="0"/>
            <c:showPercent val="1"/>
            <c:showBubbleSize val="0"/>
            <c:showLeaderLines val="1"/>
          </c:dLbls>
          <c:cat>
            <c:strRef>
              <c:f>Лист1!$A$2:$A$5</c:f>
              <c:strCache>
                <c:ptCount val="3"/>
                <c:pt idx="0">
                  <c:v>да</c:v>
                </c:pt>
                <c:pt idx="1">
                  <c:v>нет</c:v>
                </c:pt>
                <c:pt idx="2">
                  <c:v>частично</c:v>
                </c:pt>
              </c:strCache>
            </c:strRef>
          </c:cat>
          <c:val>
            <c:numRef>
              <c:f>Лист1!$B$2:$B$5</c:f>
              <c:numCache>
                <c:formatCode>General</c:formatCode>
                <c:ptCount val="4"/>
                <c:pt idx="0">
                  <c:v>24</c:v>
                </c:pt>
                <c:pt idx="1">
                  <c:v>62</c:v>
                </c:pt>
                <c:pt idx="2">
                  <c:v>14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ru-RU"/>
    </a:p>
  </c:txPr>
  <c:externalData r:id="rId1">
    <c:autoUpdate val="0"/>
  </c:externalData>
</c:chartSpace>
</file>

<file path=ppt/diagrams/_rels/data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A3E28-1511-433C-A31F-B6B6CF89FEA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9BBB510-57B0-4FA4-B80E-3BC09876476C}">
      <dgm:prSet phldrT="[Текст]" phldr="1"/>
      <dgm:spPr/>
      <dgm:t>
        <a:bodyPr/>
        <a:lstStyle/>
        <a:p>
          <a:endParaRPr lang="ru-RU" dirty="0"/>
        </a:p>
      </dgm:t>
    </dgm:pt>
    <dgm:pt modelId="{08F95AE3-1835-4560-9E54-844FF7190AA5}" type="sibTrans" cxnId="{C533FE7A-B3FE-4A23-AAB4-1B3217925BA1}">
      <dgm:prSet/>
      <dgm:spPr>
        <a:blipFill>
          <a:blip xmlns:r="http://schemas.openxmlformats.org/officeDocument/2006/relationships" r:embed="rId1">
            <a:extLst>
              <a:ext uri="{BEBA8EAE-BF5A-486C-A8C5-ECC9F3942E4B}">
                <a14:imgProps xmlns:a14="http://schemas.microsoft.com/office/drawing/2010/main">
                  <a14:imgLayer r:embed="rId2">
                    <a14:imgEffect>
                      <a14:brightnessContrast bright="-9000"/>
                    </a14:imgEffect>
                  </a14:imgLayer>
                </a14:imgProps>
              </a:ext>
              <a:ext uri="{28A0092B-C50C-407E-A947-70E740481C1C}">
                <a14:useLocalDpi xmlns:a14="http://schemas.microsoft.com/office/drawing/2010/main" val="0"/>
              </a:ext>
            </a:extLst>
          </a:blip>
          <a:srcRect/>
          <a:stretch>
            <a:fillRect l="-39000" r="-39000"/>
          </a:stretch>
        </a:blipFill>
      </dgm:spPr>
      <dgm:t>
        <a:bodyPr/>
        <a:lstStyle/>
        <a:p>
          <a:endParaRPr lang="ru-RU"/>
        </a:p>
      </dgm:t>
    </dgm:pt>
    <dgm:pt modelId="{E55F34B2-A26F-476A-BB97-8907AA9A969B}" type="parTrans" cxnId="{C533FE7A-B3FE-4A23-AAB4-1B3217925BA1}">
      <dgm:prSet/>
      <dgm:spPr/>
      <dgm:t>
        <a:bodyPr/>
        <a:lstStyle/>
        <a:p>
          <a:endParaRPr lang="ru-RU"/>
        </a:p>
      </dgm:t>
    </dgm:pt>
    <dgm:pt modelId="{17C5C44C-947D-424A-B306-3487AAB5692D}" type="pres">
      <dgm:prSet presAssocID="{660A3E28-1511-433C-A31F-B6B6CF89FEA6}" presName="Name0" presStyleCnt="0">
        <dgm:presLayoutVars>
          <dgm:chMax val="7"/>
          <dgm:chPref val="7"/>
          <dgm:dir/>
        </dgm:presLayoutVars>
      </dgm:prSet>
      <dgm:spPr/>
    </dgm:pt>
    <dgm:pt modelId="{0245883C-42E7-454C-895B-EEFF9F6BA8C7}" type="pres">
      <dgm:prSet presAssocID="{660A3E28-1511-433C-A31F-B6B6CF89FEA6}" presName="Name1" presStyleCnt="0"/>
      <dgm:spPr/>
    </dgm:pt>
    <dgm:pt modelId="{6546E5DD-A3FC-46DF-B701-D5C0EA85AF73}" type="pres">
      <dgm:prSet presAssocID="{08F95AE3-1835-4560-9E54-844FF7190AA5}" presName="picture_1" presStyleCnt="0"/>
      <dgm:spPr/>
    </dgm:pt>
    <dgm:pt modelId="{81391FD9-9B5A-41E1-90D0-BF6490ED2ECE}" type="pres">
      <dgm:prSet presAssocID="{08F95AE3-1835-4560-9E54-844FF7190AA5}" presName="pictureRepeatNode" presStyleLbl="alignImgPlace1" presStyleIdx="0" presStyleCnt="1"/>
      <dgm:spPr/>
      <dgm:t>
        <a:bodyPr/>
        <a:lstStyle/>
        <a:p>
          <a:endParaRPr lang="ru-RU"/>
        </a:p>
      </dgm:t>
    </dgm:pt>
    <dgm:pt modelId="{6A0A0717-E6D5-4ADC-A2B7-39194B40C303}" type="pres">
      <dgm:prSet presAssocID="{F9BBB510-57B0-4FA4-B80E-3BC09876476C}" presName="text_1" presStyleLbl="node1" presStyleIdx="0" presStyleCnt="0" custScaleX="9844" custScaleY="24392" custLinFactX="30428" custLinFactNeighborX="100000" custLinFactNeighborY="-42425">
        <dgm:presLayoutVars>
          <dgm:bulletEnabled val="1"/>
        </dgm:presLayoutVars>
      </dgm:prSet>
      <dgm:spPr/>
      <dgm:t>
        <a:bodyPr/>
        <a:lstStyle/>
        <a:p>
          <a:endParaRPr lang="ru-RU"/>
        </a:p>
      </dgm:t>
    </dgm:pt>
  </dgm:ptLst>
  <dgm:cxnLst>
    <dgm:cxn modelId="{C533FE7A-B3FE-4A23-AAB4-1B3217925BA1}" srcId="{660A3E28-1511-433C-A31F-B6B6CF89FEA6}" destId="{F9BBB510-57B0-4FA4-B80E-3BC09876476C}" srcOrd="0" destOrd="0" parTransId="{E55F34B2-A26F-476A-BB97-8907AA9A969B}" sibTransId="{08F95AE3-1835-4560-9E54-844FF7190AA5}"/>
    <dgm:cxn modelId="{6CB045BF-237A-4F81-A7F8-EC48A525676A}" type="presOf" srcId="{660A3E28-1511-433C-A31F-B6B6CF89FEA6}" destId="{17C5C44C-947D-424A-B306-3487AAB5692D}" srcOrd="0" destOrd="0" presId="urn:microsoft.com/office/officeart/2008/layout/CircularPictureCallout"/>
    <dgm:cxn modelId="{254E55F0-67BC-4AEC-947F-5470AD195F3C}" type="presOf" srcId="{F9BBB510-57B0-4FA4-B80E-3BC09876476C}" destId="{6A0A0717-E6D5-4ADC-A2B7-39194B40C303}" srcOrd="0" destOrd="0" presId="urn:microsoft.com/office/officeart/2008/layout/CircularPictureCallout"/>
    <dgm:cxn modelId="{DBBD19A7-CCEA-4A2B-B954-188782D2BD45}" type="presOf" srcId="{08F95AE3-1835-4560-9E54-844FF7190AA5}" destId="{81391FD9-9B5A-41E1-90D0-BF6490ED2ECE}" srcOrd="0" destOrd="0" presId="urn:microsoft.com/office/officeart/2008/layout/CircularPictureCallout"/>
    <dgm:cxn modelId="{AE031C15-7058-4F21-9FA3-0AD4392DD538}" type="presParOf" srcId="{17C5C44C-947D-424A-B306-3487AAB5692D}" destId="{0245883C-42E7-454C-895B-EEFF9F6BA8C7}" srcOrd="0" destOrd="0" presId="urn:microsoft.com/office/officeart/2008/layout/CircularPictureCallout"/>
    <dgm:cxn modelId="{B3D6CEFB-D20E-4926-9431-33B938A626F2}" type="presParOf" srcId="{0245883C-42E7-454C-895B-EEFF9F6BA8C7}" destId="{6546E5DD-A3FC-46DF-B701-D5C0EA85AF73}" srcOrd="0" destOrd="0" presId="urn:microsoft.com/office/officeart/2008/layout/CircularPictureCallout"/>
    <dgm:cxn modelId="{DCEC8E2A-70BC-4BEB-ACA5-8EA6130A260C}" type="presParOf" srcId="{6546E5DD-A3FC-46DF-B701-D5C0EA85AF73}" destId="{81391FD9-9B5A-41E1-90D0-BF6490ED2ECE}" srcOrd="0" destOrd="0" presId="urn:microsoft.com/office/officeart/2008/layout/CircularPictureCallout"/>
    <dgm:cxn modelId="{A88E2B96-C40A-4B76-B550-461C8DF2536A}" type="presParOf" srcId="{0245883C-42E7-454C-895B-EEFF9F6BA8C7}" destId="{6A0A0717-E6D5-4ADC-A2B7-39194B40C303}"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91FD9-9B5A-41E1-90D0-BF6490ED2ECE}">
      <dsp:nvSpPr>
        <dsp:cNvPr id="0" name=""/>
        <dsp:cNvSpPr/>
      </dsp:nvSpPr>
      <dsp:spPr>
        <a:xfrm>
          <a:off x="2286000" y="1143000"/>
          <a:ext cx="4572000" cy="4572000"/>
        </a:xfrm>
        <a:prstGeom prst="ellipse">
          <a:avLst/>
        </a:prstGeom>
        <a:blipFill>
          <a:blip xmlns:r="http://schemas.openxmlformats.org/officeDocument/2006/relationships" r:embed="rId1">
            <a:extLst>
              <a:ext uri="{BEBA8EAE-BF5A-486C-A8C5-ECC9F3942E4B}">
                <a14:imgProps xmlns:a14="http://schemas.microsoft.com/office/drawing/2010/main">
                  <a14:imgLayer r:embed="rId2">
                    <a14:imgEffect>
                      <a14:brightnessContrast bright="-9000"/>
                    </a14:imgEffect>
                  </a14:imgLayer>
                </a14:imgProps>
              </a:ext>
              <a:ext uri="{28A0092B-C50C-407E-A947-70E740481C1C}">
                <a14:useLocalDpi xmlns:a14="http://schemas.microsoft.com/office/drawing/2010/main" val="0"/>
              </a:ext>
            </a:extLst>
          </a:blip>
          <a:srcRect/>
          <a:stretch>
            <a:fillRect l="-39000" r="-39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0A0717-E6D5-4ADC-A2B7-39194B40C303}">
      <dsp:nvSpPr>
        <dsp:cNvPr id="0" name=""/>
        <dsp:cNvSpPr/>
      </dsp:nvSpPr>
      <dsp:spPr>
        <a:xfrm>
          <a:off x="8244405" y="3501012"/>
          <a:ext cx="288043" cy="368016"/>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11150">
            <a:lnSpc>
              <a:spcPct val="90000"/>
            </a:lnSpc>
            <a:spcBef>
              <a:spcPct val="0"/>
            </a:spcBef>
            <a:spcAft>
              <a:spcPct val="35000"/>
            </a:spcAft>
          </a:pPr>
          <a:endParaRPr lang="ru-RU" sz="700" kern="1200" dirty="0"/>
        </a:p>
      </dsp:txBody>
      <dsp:txXfrm>
        <a:off x="8244405" y="3501012"/>
        <a:ext cx="288043" cy="368016"/>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9A1C8-4263-43E7-83EC-CE7F7558AE97}" type="datetimeFigureOut">
              <a:rPr lang="ru-RU" smtClean="0"/>
              <a:t>20.03.2022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4B2433-D79E-47A2-848B-427667B294D7}" type="slidenum">
              <a:rPr lang="ru-RU" smtClean="0"/>
              <a:t>‹#›</a:t>
            </a:fld>
            <a:endParaRPr lang="ru-RU"/>
          </a:p>
        </p:txBody>
      </p:sp>
    </p:spTree>
    <p:extLst>
      <p:ext uri="{BB962C8B-B14F-4D97-AF65-F5344CB8AC3E}">
        <p14:creationId xmlns:p14="http://schemas.microsoft.com/office/powerpoint/2010/main" val="3123866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44B2433-D79E-47A2-848B-427667B294D7}" type="slidenum">
              <a:rPr lang="ru-RU" smtClean="0"/>
              <a:t>1</a:t>
            </a:fld>
            <a:endParaRPr lang="ru-RU"/>
          </a:p>
        </p:txBody>
      </p:sp>
    </p:spTree>
    <p:extLst>
      <p:ext uri="{BB962C8B-B14F-4D97-AF65-F5344CB8AC3E}">
        <p14:creationId xmlns:p14="http://schemas.microsoft.com/office/powerpoint/2010/main" val="225979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4AAC5DA-ECFC-4DAA-A64C-A2F4A1691A76}" type="datetimeFigureOut">
              <a:rPr lang="ru-RU" smtClean="0"/>
              <a:t>20.03.2022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F2AA767-4F0A-4A9B-A8D5-985022B9550B}"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4AAC5DA-ECFC-4DAA-A64C-A2F4A1691A76}" type="datetimeFigureOut">
              <a:rPr lang="ru-RU" smtClean="0"/>
              <a:t>20.03.2022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F2AA767-4F0A-4A9B-A8D5-985022B9550B}"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4AAC5DA-ECFC-4DAA-A64C-A2F4A1691A76}" type="datetimeFigureOut">
              <a:rPr lang="ru-RU" smtClean="0"/>
              <a:t>20.03.2022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F2AA767-4F0A-4A9B-A8D5-985022B9550B}"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4AAC5DA-ECFC-4DAA-A64C-A2F4A1691A76}" type="datetimeFigureOut">
              <a:rPr lang="ru-RU" smtClean="0"/>
              <a:t>20.03.2022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F2AA767-4F0A-4A9B-A8D5-985022B9550B}"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34AAC5DA-ECFC-4DAA-A64C-A2F4A1691A76}" type="datetimeFigureOut">
              <a:rPr lang="ru-RU" smtClean="0"/>
              <a:t>20.03.2022</a:t>
            </a:fld>
            <a:endParaRPr lang="ru-RU" dirty="0"/>
          </a:p>
        </p:txBody>
      </p:sp>
      <p:sp>
        <p:nvSpPr>
          <p:cNvPr id="8" name="Slide Number Placeholder 7"/>
          <p:cNvSpPr>
            <a:spLocks noGrp="1"/>
          </p:cNvSpPr>
          <p:nvPr>
            <p:ph type="sldNum" sz="quarter" idx="11"/>
          </p:nvPr>
        </p:nvSpPr>
        <p:spPr/>
        <p:txBody>
          <a:bodyPr/>
          <a:lstStyle/>
          <a:p>
            <a:fld id="{3F2AA767-4F0A-4A9B-A8D5-985022B9550B}" type="slidenum">
              <a:rPr lang="ru-RU" smtClean="0"/>
              <a:t>‹#›</a:t>
            </a:fld>
            <a:endParaRPr lang="ru-RU" dirty="0"/>
          </a:p>
        </p:txBody>
      </p:sp>
      <p:sp>
        <p:nvSpPr>
          <p:cNvPr id="9" name="Footer Placeholder 8"/>
          <p:cNvSpPr>
            <a:spLocks noGrp="1"/>
          </p:cNvSpPr>
          <p:nvPr>
            <p:ph type="ftr" sz="quarter" idx="12"/>
          </p:nvPr>
        </p:nvSpPr>
        <p:spPr/>
        <p:txBody>
          <a:bodyPr/>
          <a:lstStyle/>
          <a:p>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4AAC5DA-ECFC-4DAA-A64C-A2F4A1691A76}" type="datetimeFigureOut">
              <a:rPr lang="ru-RU" smtClean="0"/>
              <a:t>20.03.2022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F2AA767-4F0A-4A9B-A8D5-985022B9550B}"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4AAC5DA-ECFC-4DAA-A64C-A2F4A1691A76}" type="datetimeFigureOut">
              <a:rPr lang="ru-RU" smtClean="0"/>
              <a:t>20.03.2022</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3F2AA767-4F0A-4A9B-A8D5-985022B9550B}"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4AAC5DA-ECFC-4DAA-A64C-A2F4A1691A76}" type="datetimeFigureOut">
              <a:rPr lang="ru-RU" smtClean="0"/>
              <a:t>20.03.2022</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3F2AA767-4F0A-4A9B-A8D5-985022B9550B}"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AC5DA-ECFC-4DAA-A64C-A2F4A1691A76}" type="datetimeFigureOut">
              <a:rPr lang="ru-RU" smtClean="0"/>
              <a:t>20.03.2022</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3F2AA767-4F0A-4A9B-A8D5-985022B9550B}"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4AAC5DA-ECFC-4DAA-A64C-A2F4A1691A76}" type="datetimeFigureOut">
              <a:rPr lang="ru-RU" smtClean="0"/>
              <a:t>20.03.2022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F2AA767-4F0A-4A9B-A8D5-985022B9550B}"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4AAC5DA-ECFC-4DAA-A64C-A2F4A1691A76}" type="datetimeFigureOut">
              <a:rPr lang="ru-RU" smtClean="0"/>
              <a:t>20.03.2022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3F2AA767-4F0A-4A9B-A8D5-985022B9550B}" type="slidenum">
              <a:rPr lang="ru-RU" smtClean="0"/>
              <a:t>‹#›</a:t>
            </a:fld>
            <a:endParaRPr lang="ru-RU"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34AAC5DA-ECFC-4DAA-A64C-A2F4A1691A76}" type="datetimeFigureOut">
              <a:rPr lang="ru-RU" smtClean="0"/>
              <a:t>20.03.2022</a:t>
            </a:fld>
            <a:endParaRPr lang="ru-RU"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3F2AA767-4F0A-4A9B-A8D5-985022B9550B}" type="slidenum">
              <a:rPr lang="ru-RU" smtClean="0"/>
              <a:t>‹#›</a:t>
            </a:fld>
            <a:endParaRPr lang="ru-RU"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392" y="0"/>
            <a:ext cx="3023456" cy="280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375" r="9297"/>
          <a:stretch/>
        </p:blipFill>
        <p:spPr bwMode="auto">
          <a:xfrm>
            <a:off x="3203848" y="14596"/>
            <a:ext cx="5786239" cy="3284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80928"/>
            <a:ext cx="4913372" cy="3109243"/>
          </a:xfrm>
          <a:prstGeom prst="rect">
            <a:avLst/>
          </a:prstGeom>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4500" b="16000"/>
          <a:stretch/>
        </p:blipFill>
        <p:spPr bwMode="auto">
          <a:xfrm>
            <a:off x="4572000" y="4566978"/>
            <a:ext cx="4572000" cy="227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885892" y="3381534"/>
            <a:ext cx="1944216" cy="1015663"/>
          </a:xfrm>
          <a:prstGeom prst="rect">
            <a:avLst/>
          </a:prstGeom>
          <a:noFill/>
        </p:spPr>
        <p:txBody>
          <a:bodyPr wrap="square" rtlCol="0">
            <a:spAutoFit/>
          </a:bodyPr>
          <a:lstStyle/>
          <a:p>
            <a:r>
              <a:rPr lang="ru-RU" sz="6000" dirty="0" smtClean="0">
                <a:latin typeface="Mistral" pitchFamily="66" charset="0"/>
              </a:rPr>
              <a:t>БВ</a:t>
            </a:r>
            <a:endParaRPr lang="ru-RU" sz="6000" dirty="0">
              <a:latin typeface="Mistral" pitchFamily="66" charset="0"/>
            </a:endParaRPr>
          </a:p>
        </p:txBody>
      </p:sp>
    </p:spTree>
    <p:extLst>
      <p:ext uri="{BB962C8B-B14F-4D97-AF65-F5344CB8AC3E}">
        <p14:creationId xmlns:p14="http://schemas.microsoft.com/office/powerpoint/2010/main" val="1630471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47801"/>
            <a:ext cx="7772400" cy="2413248"/>
          </a:xfrm>
        </p:spPr>
        <p:txBody>
          <a:bodyPr/>
          <a:lstStyle/>
          <a:p>
            <a:r>
              <a:rPr lang="ru-RU" sz="1800" b="1" cap="none" dirty="0">
                <a:latin typeface="Times New Roman" pitchFamily="18" charset="0"/>
                <a:cs typeface="Times New Roman" pitchFamily="18" charset="0"/>
              </a:rPr>
              <a:t>Жестокость – это характерологическая черта личности, непосредственно связанная с морально-психологическими аспектами самой личности. Жестокость - это отношение, выражающееся к окружающим людям или животным, которое подразумевает грубость, причинение боли, бесчеловечность, оскорбления и иные формы насилия</a:t>
            </a:r>
            <a:r>
              <a:rPr lang="ru-RU" sz="1800" cap="none" dirty="0">
                <a:latin typeface="Times New Roman" pitchFamily="18" charset="0"/>
                <a:cs typeface="Times New Roman" pitchFamily="18" charset="0"/>
              </a:rPr>
              <a:t>.</a:t>
            </a:r>
          </a:p>
        </p:txBody>
      </p:sp>
      <p:sp>
        <p:nvSpPr>
          <p:cNvPr id="3" name="Текст 2"/>
          <p:cNvSpPr>
            <a:spLocks noGrp="1"/>
          </p:cNvSpPr>
          <p:nvPr>
            <p:ph type="body" idx="1"/>
          </p:nvPr>
        </p:nvSpPr>
        <p:spPr/>
        <p:txBody>
          <a:bodyPr>
            <a:normAutofit/>
          </a:bodyPr>
          <a:lstStyle/>
          <a:p>
            <a:r>
              <a:rPr lang="ru-RU" sz="3200" dirty="0" smtClean="0"/>
              <a:t>Что же такое жестокость и откуда она взялась?</a:t>
            </a:r>
            <a:endParaRPr lang="ru-RU"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872" y="3429000"/>
            <a:ext cx="5076582" cy="289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271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1"/>
            <a:ext cx="7772400" cy="2376264"/>
          </a:xfrm>
        </p:spPr>
        <p:txBody>
          <a:bodyPr/>
          <a:lstStyle/>
          <a:p>
            <a:r>
              <a:rPr lang="ru-RU" sz="1800" b="1" cap="none" dirty="0">
                <a:latin typeface="Times New Roman" pitchFamily="18" charset="0"/>
                <a:cs typeface="Times New Roman" pitchFamily="18" charset="0"/>
              </a:rPr>
              <a:t>П</a:t>
            </a:r>
            <a:r>
              <a:rPr lang="ru-RU" sz="1800" b="1" cap="none" dirty="0" smtClean="0">
                <a:latin typeface="Times New Roman" pitchFamily="18" charset="0"/>
                <a:cs typeface="Times New Roman" pitchFamily="18" charset="0"/>
              </a:rPr>
              <a:t>ричина </a:t>
            </a:r>
            <a:r>
              <a:rPr lang="ru-RU" sz="1800" b="1" cap="none" dirty="0">
                <a:latin typeface="Times New Roman" pitchFamily="18" charset="0"/>
                <a:cs typeface="Times New Roman" pitchFamily="18" charset="0"/>
              </a:rPr>
              <a:t>зарождения жестокости в человеке, это и есть сам человек, это его плохие качества, которые он не может побороть внутри себя, это угол зрения, под которым он смотрит на окружающий мир. Изменить обстановку, которая нас окружает мы не в силах, однако каждый из нас сам выбирает, как воспринимать всё происходящее: копить в душе злость, или верить в лучшее даже в самых сложных ситуациях</a:t>
            </a:r>
            <a:r>
              <a:rPr lang="ru-RU" sz="1600" b="1" dirty="0">
                <a:latin typeface="+mn-lt"/>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852936"/>
            <a:ext cx="4898148" cy="324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278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214712"/>
            <a:ext cx="3689995" cy="255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1196753"/>
            <a:ext cx="7772400" cy="4044280"/>
          </a:xfrm>
        </p:spPr>
        <p:txBody>
          <a:bodyPr/>
          <a:lstStyle/>
          <a:p>
            <a:r>
              <a:rPr lang="ru-RU" sz="1800" b="1" cap="none" dirty="0">
                <a:solidFill>
                  <a:srgbClr val="FF0000"/>
                </a:solidFill>
                <a:latin typeface="Times New Roman" pitchFamily="18" charset="0"/>
                <a:cs typeface="Times New Roman" pitchFamily="18" charset="0"/>
              </a:rPr>
              <a:t>Буллинг</a:t>
            </a:r>
            <a:r>
              <a:rPr lang="ru-RU" sz="1800" b="1" cap="none" dirty="0">
                <a:latin typeface="Times New Roman" pitchFamily="18" charset="0"/>
                <a:cs typeface="Times New Roman" pitchFamily="18" charset="0"/>
              </a:rPr>
              <a:t> (от английского bullying — «запугивание», «издевательство», «травля») — это агрессия одних детей против других, когда имеют место неравенство сил и жертва показывает, как сильно её это задевает. </a:t>
            </a:r>
            <a:r>
              <a:rPr lang="ru-RU" sz="1800" b="1" cap="none" dirty="0" smtClean="0">
                <a:latin typeface="Times New Roman" pitchFamily="18" charset="0"/>
                <a:cs typeface="Times New Roman" pitchFamily="18" charset="0"/>
              </a:rPr>
              <a:t/>
            </a:r>
            <a:br>
              <a:rPr lang="ru-RU" sz="1800" b="1" cap="none" dirty="0" smtClean="0">
                <a:latin typeface="Times New Roman" pitchFamily="18" charset="0"/>
                <a:cs typeface="Times New Roman" pitchFamily="18" charset="0"/>
              </a:rPr>
            </a:br>
            <a:r>
              <a:rPr lang="ru-RU" sz="1800" b="1" cap="none" dirty="0">
                <a:latin typeface="Times New Roman" pitchFamily="18" charset="0"/>
                <a:cs typeface="Times New Roman" pitchFamily="18" charset="0"/>
              </a:rPr>
              <a:t/>
            </a:r>
            <a:br>
              <a:rPr lang="ru-RU" sz="1800" b="1" cap="none" dirty="0">
                <a:latin typeface="Times New Roman" pitchFamily="18" charset="0"/>
                <a:cs typeface="Times New Roman" pitchFamily="18" charset="0"/>
              </a:rPr>
            </a:br>
            <a:r>
              <a:rPr lang="ru-RU" sz="1800" b="1" cap="none" dirty="0" smtClean="0">
                <a:latin typeface="Times New Roman" pitchFamily="18" charset="0"/>
                <a:cs typeface="Times New Roman" pitchFamily="18" charset="0"/>
              </a:rPr>
              <a:t>Подростковый </a:t>
            </a:r>
            <a:r>
              <a:rPr lang="ru-RU" sz="1800" b="1" cap="none" dirty="0">
                <a:latin typeface="Times New Roman" pitchFamily="18" charset="0"/>
                <a:cs typeface="Times New Roman" pitchFamily="18" charset="0"/>
              </a:rPr>
              <a:t>буллинг — проблема, для решения которой требуется комплексный подход. С травлей в школе должен разбираться не ребёнок в одиночку, а все стороны — родители, учитель и сам школьник. Главный совет для тех, кто столкнулся с буллингом, — как можно скорее получить консультацию специалиста. </a:t>
            </a:r>
            <a:r>
              <a:rPr lang="ru-RU" sz="1800" b="1" cap="none" dirty="0" smtClean="0">
                <a:latin typeface="Times New Roman" pitchFamily="18" charset="0"/>
                <a:cs typeface="Times New Roman" pitchFamily="18" charset="0"/>
              </a:rPr>
              <a:t/>
            </a:r>
            <a:br>
              <a:rPr lang="ru-RU" sz="1800" b="1" cap="none" dirty="0" smtClean="0">
                <a:latin typeface="Times New Roman" pitchFamily="18" charset="0"/>
                <a:cs typeface="Times New Roman" pitchFamily="18" charset="0"/>
              </a:rPr>
            </a:br>
            <a:endParaRPr lang="ru-RU" sz="1800" b="1" cap="none" dirty="0">
              <a:latin typeface="Times New Roman" pitchFamily="18" charset="0"/>
              <a:cs typeface="Times New Roman" pitchFamily="18" charset="0"/>
            </a:endParaRPr>
          </a:p>
        </p:txBody>
      </p:sp>
      <p:sp>
        <p:nvSpPr>
          <p:cNvPr id="3" name="Текст 2"/>
          <p:cNvSpPr>
            <a:spLocks noGrp="1"/>
          </p:cNvSpPr>
          <p:nvPr>
            <p:ph type="body" idx="1"/>
          </p:nvPr>
        </p:nvSpPr>
        <p:spPr/>
        <p:txBody>
          <a:bodyPr>
            <a:normAutofit/>
          </a:bodyPr>
          <a:lstStyle/>
          <a:p>
            <a:r>
              <a:rPr lang="ru-RU" sz="3600" dirty="0" smtClean="0"/>
              <a:t>Буллинг в школе </a:t>
            </a:r>
            <a:endParaRPr lang="ru-RU" sz="3600" dirty="0"/>
          </a:p>
        </p:txBody>
      </p:sp>
    </p:spTree>
    <p:extLst>
      <p:ext uri="{BB962C8B-B14F-4D97-AF65-F5344CB8AC3E}">
        <p14:creationId xmlns:p14="http://schemas.microsoft.com/office/powerpoint/2010/main" val="4060200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628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7772400" cy="6336704"/>
          </a:xfrm>
        </p:spPr>
        <p:txBody>
          <a:bodyPr/>
          <a:lstStyle/>
          <a:p>
            <a:pPr marL="285750" indent="-285750">
              <a:lnSpc>
                <a:spcPct val="150000"/>
              </a:lnSpc>
              <a:buFont typeface="Arial" pitchFamily="34" charset="0"/>
              <a:buChar char="•"/>
            </a:pPr>
            <a:r>
              <a:rPr lang="ru-RU" sz="1800" b="1" cap="none" dirty="0">
                <a:latin typeface="Times New Roman" pitchFamily="18" charset="0"/>
                <a:cs typeface="Times New Roman" pitchFamily="18" charset="0"/>
              </a:rPr>
              <a:t>Если ребёнок стал жертвой, но не рассказывает об этом напрямую, о травле можно догадаться по другим физическим и психологическим признакам:</a:t>
            </a:r>
            <a:br>
              <a:rPr lang="ru-RU" sz="1800" b="1" cap="none" dirty="0">
                <a:latin typeface="Times New Roman" pitchFamily="18" charset="0"/>
                <a:cs typeface="Times New Roman" pitchFamily="18" charset="0"/>
              </a:rPr>
            </a:br>
            <a:r>
              <a:rPr lang="ru-RU" sz="1800" b="1" cap="none" dirty="0" smtClean="0">
                <a:latin typeface="Times New Roman" pitchFamily="18" charset="0"/>
                <a:cs typeface="Times New Roman" pitchFamily="18" charset="0"/>
              </a:rPr>
              <a:t/>
            </a:r>
            <a:br>
              <a:rPr lang="ru-RU" sz="1800" b="1" cap="none" dirty="0" smtClean="0">
                <a:latin typeface="Times New Roman" pitchFamily="18" charset="0"/>
                <a:cs typeface="Times New Roman" pitchFamily="18" charset="0"/>
              </a:rPr>
            </a:br>
            <a:r>
              <a:rPr lang="ru-RU" sz="1800" b="1" cap="none" dirty="0" smtClean="0">
                <a:latin typeface="Times New Roman" pitchFamily="18" charset="0"/>
                <a:cs typeface="Times New Roman" pitchFamily="18" charset="0"/>
              </a:rPr>
              <a:t>1)беспричинные </a:t>
            </a:r>
            <a:r>
              <a:rPr lang="ru-RU" sz="1800" b="1" cap="none" dirty="0">
                <a:latin typeface="Times New Roman" pitchFamily="18" charset="0"/>
                <a:cs typeface="Times New Roman" pitchFamily="18" charset="0"/>
              </a:rPr>
              <a:t>боли в животе и груди;</a:t>
            </a:r>
            <a:br>
              <a:rPr lang="ru-RU" sz="1800" b="1" cap="none" dirty="0">
                <a:latin typeface="Times New Roman" pitchFamily="18" charset="0"/>
                <a:cs typeface="Times New Roman" pitchFamily="18" charset="0"/>
              </a:rPr>
            </a:br>
            <a:r>
              <a:rPr lang="ru-RU" sz="1800" b="1" cap="none" dirty="0" smtClean="0">
                <a:latin typeface="Times New Roman" pitchFamily="18" charset="0"/>
                <a:cs typeface="Times New Roman" pitchFamily="18" charset="0"/>
              </a:rPr>
              <a:t>2)нежелание </a:t>
            </a:r>
            <a:r>
              <a:rPr lang="ru-RU" sz="1800" b="1" cap="none" dirty="0">
                <a:latin typeface="Times New Roman" pitchFamily="18" charset="0"/>
                <a:cs typeface="Times New Roman" pitchFamily="18" charset="0"/>
              </a:rPr>
              <a:t>идти в школу и плохая успеваемость;</a:t>
            </a:r>
            <a:br>
              <a:rPr lang="ru-RU" sz="1800" b="1" cap="none" dirty="0">
                <a:latin typeface="Times New Roman" pitchFamily="18" charset="0"/>
                <a:cs typeface="Times New Roman" pitchFamily="18" charset="0"/>
              </a:rPr>
            </a:br>
            <a:r>
              <a:rPr lang="ru-RU" sz="1800" b="1" cap="none" dirty="0" smtClean="0">
                <a:latin typeface="Times New Roman" pitchFamily="18" charset="0"/>
                <a:cs typeface="Times New Roman" pitchFamily="18" charset="0"/>
              </a:rPr>
              <a:t>3)нервный </a:t>
            </a:r>
            <a:r>
              <a:rPr lang="ru-RU" sz="1800" b="1" cap="none" dirty="0">
                <a:latin typeface="Times New Roman" pitchFamily="18" charset="0"/>
                <a:cs typeface="Times New Roman" pitchFamily="18" charset="0"/>
              </a:rPr>
              <a:t>тик, энурез;</a:t>
            </a:r>
            <a:br>
              <a:rPr lang="ru-RU" sz="1800" b="1" cap="none" dirty="0">
                <a:latin typeface="Times New Roman" pitchFamily="18" charset="0"/>
                <a:cs typeface="Times New Roman" pitchFamily="18" charset="0"/>
              </a:rPr>
            </a:br>
            <a:r>
              <a:rPr lang="ru-RU" sz="1800" b="1" cap="none" dirty="0" smtClean="0">
                <a:latin typeface="Times New Roman" pitchFamily="18" charset="0"/>
                <a:cs typeface="Times New Roman" pitchFamily="18" charset="0"/>
              </a:rPr>
              <a:t>4)печальный </a:t>
            </a:r>
            <a:r>
              <a:rPr lang="ru-RU" sz="1800" b="1" cap="none" dirty="0">
                <a:latin typeface="Times New Roman" pitchFamily="18" charset="0"/>
                <a:cs typeface="Times New Roman" pitchFamily="18" charset="0"/>
              </a:rPr>
              <a:t>вид, беспокойство, тревожность;</a:t>
            </a:r>
            <a:br>
              <a:rPr lang="ru-RU" sz="1800" b="1" cap="none" dirty="0">
                <a:latin typeface="Times New Roman" pitchFamily="18" charset="0"/>
                <a:cs typeface="Times New Roman" pitchFamily="18" charset="0"/>
              </a:rPr>
            </a:br>
            <a:r>
              <a:rPr lang="ru-RU" sz="1800" b="1" cap="none" dirty="0" smtClean="0">
                <a:latin typeface="Times New Roman" pitchFamily="18" charset="0"/>
                <a:cs typeface="Times New Roman" pitchFamily="18" charset="0"/>
              </a:rPr>
              <a:t>5)нарушенный </a:t>
            </a:r>
            <a:r>
              <a:rPr lang="ru-RU" sz="1800" b="1" cap="none" dirty="0">
                <a:latin typeface="Times New Roman" pitchFamily="18" charset="0"/>
                <a:cs typeface="Times New Roman" pitchFamily="18" charset="0"/>
              </a:rPr>
              <a:t>сон, кошмары;</a:t>
            </a:r>
            <a:br>
              <a:rPr lang="ru-RU" sz="1800" b="1" cap="none" dirty="0">
                <a:latin typeface="Times New Roman" pitchFamily="18" charset="0"/>
                <a:cs typeface="Times New Roman" pitchFamily="18" charset="0"/>
              </a:rPr>
            </a:br>
            <a:r>
              <a:rPr lang="ru-RU" sz="1800" b="1" cap="none" dirty="0" smtClean="0">
                <a:latin typeface="Times New Roman" pitchFamily="18" charset="0"/>
                <a:cs typeface="Times New Roman" pitchFamily="18" charset="0"/>
              </a:rPr>
              <a:t>6)длительное </a:t>
            </a:r>
            <a:r>
              <a:rPr lang="ru-RU" sz="1800" b="1" cap="none" dirty="0">
                <a:latin typeface="Times New Roman" pitchFamily="18" charset="0"/>
                <a:cs typeface="Times New Roman" pitchFamily="18" charset="0"/>
              </a:rPr>
              <a:t>подавленное состояние;</a:t>
            </a:r>
            <a:br>
              <a:rPr lang="ru-RU" sz="1800" b="1" cap="none" dirty="0">
                <a:latin typeface="Times New Roman" pitchFamily="18" charset="0"/>
                <a:cs typeface="Times New Roman" pitchFamily="18" charset="0"/>
              </a:rPr>
            </a:br>
            <a:r>
              <a:rPr lang="ru-RU" sz="1800" b="1" cap="none" dirty="0" smtClean="0">
                <a:latin typeface="Times New Roman" pitchFamily="18" charset="0"/>
                <a:cs typeface="Times New Roman" pitchFamily="18" charset="0"/>
              </a:rPr>
              <a:t>7)участившиеся </a:t>
            </a:r>
            <a:r>
              <a:rPr lang="ru-RU" sz="1800" b="1" cap="none" dirty="0">
                <a:latin typeface="Times New Roman" pitchFamily="18" charset="0"/>
                <a:cs typeface="Times New Roman" pitchFamily="18" charset="0"/>
              </a:rPr>
              <a:t>простуды и другие заболевания;</a:t>
            </a:r>
            <a:br>
              <a:rPr lang="ru-RU" sz="1800" b="1" cap="none" dirty="0">
                <a:latin typeface="Times New Roman" pitchFamily="18" charset="0"/>
                <a:cs typeface="Times New Roman" pitchFamily="18" charset="0"/>
              </a:rPr>
            </a:br>
            <a:r>
              <a:rPr lang="ru-RU" sz="1800" b="1" cap="none" dirty="0" smtClean="0">
                <a:latin typeface="Times New Roman" pitchFamily="18" charset="0"/>
                <a:cs typeface="Times New Roman" pitchFamily="18" charset="0"/>
              </a:rPr>
              <a:t>8)склонность </a:t>
            </a:r>
            <a:r>
              <a:rPr lang="ru-RU" sz="1800" b="1" cap="none" dirty="0">
                <a:latin typeface="Times New Roman" pitchFamily="18" charset="0"/>
                <a:cs typeface="Times New Roman" pitchFamily="18" charset="0"/>
              </a:rPr>
              <a:t>к уединению, нежелание общаться;</a:t>
            </a:r>
            <a:br>
              <a:rPr lang="ru-RU" sz="1800" b="1" cap="none" dirty="0">
                <a:latin typeface="Times New Roman" pitchFamily="18" charset="0"/>
                <a:cs typeface="Times New Roman" pitchFamily="18" charset="0"/>
              </a:rPr>
            </a:br>
            <a:r>
              <a:rPr lang="ru-RU" sz="1800" b="1" cap="none" dirty="0" smtClean="0">
                <a:latin typeface="Times New Roman" pitchFamily="18" charset="0"/>
                <a:cs typeface="Times New Roman" pitchFamily="18" charset="0"/>
              </a:rPr>
              <a:t>9)проблемы </a:t>
            </a:r>
            <a:r>
              <a:rPr lang="ru-RU" sz="1800" b="1" cap="none" dirty="0">
                <a:latin typeface="Times New Roman" pitchFamily="18" charset="0"/>
                <a:cs typeface="Times New Roman" pitchFamily="18" charset="0"/>
              </a:rPr>
              <a:t>с аппетитом;</a:t>
            </a:r>
            <a:br>
              <a:rPr lang="ru-RU" sz="1800" b="1" cap="none" dirty="0">
                <a:latin typeface="Times New Roman" pitchFamily="18" charset="0"/>
                <a:cs typeface="Times New Roman" pitchFamily="18" charset="0"/>
              </a:rPr>
            </a:br>
            <a:r>
              <a:rPr lang="ru-RU" sz="1800" b="1" cap="none" dirty="0" smtClean="0">
                <a:latin typeface="Times New Roman" pitchFamily="18" charset="0"/>
                <a:cs typeface="Times New Roman" pitchFamily="18" charset="0"/>
              </a:rPr>
              <a:t>10)излишняя </a:t>
            </a:r>
            <a:r>
              <a:rPr lang="ru-RU" sz="1800" b="1" cap="none" dirty="0">
                <a:latin typeface="Times New Roman" pitchFamily="18" charset="0"/>
                <a:cs typeface="Times New Roman" pitchFamily="18" charset="0"/>
              </a:rPr>
              <a:t>уступчивость и осторожность.</a:t>
            </a:r>
          </a:p>
        </p:txBody>
      </p:sp>
      <p:sp>
        <p:nvSpPr>
          <p:cNvPr id="3" name="Текст 2"/>
          <p:cNvSpPr>
            <a:spLocks noGrp="1"/>
          </p:cNvSpPr>
          <p:nvPr>
            <p:ph type="body" idx="1"/>
          </p:nvPr>
        </p:nvSpPr>
        <p:spPr>
          <a:xfrm rot="10800000" flipV="1">
            <a:off x="323528" y="116632"/>
            <a:ext cx="7992888" cy="576064"/>
          </a:xfrm>
        </p:spPr>
        <p:txBody>
          <a:bodyPr>
            <a:noAutofit/>
          </a:bodyPr>
          <a:lstStyle/>
          <a:p>
            <a:r>
              <a:rPr lang="ru-RU" dirty="0"/>
              <a:t>Как распознать буллинг и чем он </a:t>
            </a:r>
            <a:r>
              <a:rPr lang="ru-RU" dirty="0" smtClean="0"/>
              <a:t>опасен?</a:t>
            </a:r>
            <a:endParaRPr lang="ru-RU" dirty="0"/>
          </a:p>
        </p:txBody>
      </p:sp>
    </p:spTree>
    <p:extLst>
      <p:ext uri="{BB962C8B-B14F-4D97-AF65-F5344CB8AC3E}">
        <p14:creationId xmlns:p14="http://schemas.microsoft.com/office/powerpoint/2010/main" val="3715646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7"/>
            <a:ext cx="8435280" cy="4320479"/>
          </a:xfrm>
        </p:spPr>
        <p:txBody>
          <a:bodyPr/>
          <a:lstStyle/>
          <a:p>
            <a:r>
              <a:rPr lang="ru-RU" sz="1800" b="1" cap="none" dirty="0">
                <a:latin typeface="Times New Roman" pitchFamily="18" charset="0"/>
                <a:cs typeface="Times New Roman" pitchFamily="18" charset="0"/>
              </a:rPr>
              <a:t>Родители ребёнка-жертвы испытывают чувство вины, стыда, гнева, боли и бессилия. Из-за этого иногда вместо поддержки и </a:t>
            </a:r>
            <a:r>
              <a:rPr lang="ru-RU" sz="1800" b="1" cap="none" dirty="0" smtClean="0">
                <a:latin typeface="Times New Roman" pitchFamily="18" charset="0"/>
                <a:cs typeface="Times New Roman" pitchFamily="18" charset="0"/>
              </a:rPr>
              <a:t>сочувствия обрушиваются </a:t>
            </a:r>
            <a:r>
              <a:rPr lang="ru-RU" sz="1800" b="1" cap="none" dirty="0">
                <a:latin typeface="Times New Roman" pitchFamily="18" charset="0"/>
                <a:cs typeface="Times New Roman" pitchFamily="18" charset="0"/>
              </a:rPr>
              <a:t>на него с советами и обвинениями: «Что же ты не дал сдачи?!», «Не будь тряпкой!», «Сам виноват» и так далее.</a:t>
            </a:r>
            <a:br>
              <a:rPr lang="ru-RU" sz="1800" b="1" cap="none" dirty="0">
                <a:latin typeface="Times New Roman" pitchFamily="18" charset="0"/>
                <a:cs typeface="Times New Roman" pitchFamily="18" charset="0"/>
              </a:rPr>
            </a:br>
            <a:r>
              <a:rPr lang="ru-RU" sz="1800" b="1" cap="none" dirty="0">
                <a:latin typeface="Times New Roman" pitchFamily="18" charset="0"/>
                <a:cs typeface="Times New Roman" pitchFamily="18" charset="0"/>
              </a:rPr>
              <a:t/>
            </a:r>
            <a:br>
              <a:rPr lang="ru-RU" sz="1800" b="1" cap="none" dirty="0">
                <a:latin typeface="Times New Roman" pitchFamily="18" charset="0"/>
                <a:cs typeface="Times New Roman" pitchFamily="18" charset="0"/>
              </a:rPr>
            </a:br>
            <a:r>
              <a:rPr lang="ru-RU" sz="1800" b="1" cap="none" dirty="0">
                <a:latin typeface="Times New Roman" pitchFamily="18" charset="0"/>
                <a:cs typeface="Times New Roman" pitchFamily="18" charset="0"/>
              </a:rPr>
              <a:t>Важно понять, что это может случиться с любой семьёй. Здесь никто не виноват, особенно сам ребёнок. Если вы чувствуете, что как родитель не справляетесь с ситуацией (а это нормально), то прежде всего нужно самому получить поддержку близких или психолога</a:t>
            </a:r>
            <a:r>
              <a:rPr lang="ru-RU" sz="1800" b="1" cap="none" dirty="0" smtClean="0">
                <a:latin typeface="Times New Roman" pitchFamily="18" charset="0"/>
                <a:cs typeface="Times New Roman" pitchFamily="18" charset="0"/>
              </a:rPr>
              <a:t>.</a:t>
            </a:r>
            <a:br>
              <a:rPr lang="ru-RU" sz="1800" b="1" cap="none" dirty="0" smtClean="0">
                <a:latin typeface="Times New Roman" pitchFamily="18" charset="0"/>
                <a:cs typeface="Times New Roman" pitchFamily="18" charset="0"/>
              </a:rPr>
            </a:br>
            <a:r>
              <a:rPr lang="ru-RU" sz="1800" b="1" cap="none" dirty="0" smtClean="0">
                <a:latin typeface="Times New Roman" pitchFamily="18" charset="0"/>
                <a:cs typeface="Times New Roman" pitchFamily="18" charset="0"/>
              </a:rPr>
              <a:t> </a:t>
            </a:r>
            <a:br>
              <a:rPr lang="ru-RU" sz="1800" b="1" cap="none" dirty="0" smtClean="0">
                <a:latin typeface="Times New Roman" pitchFamily="18" charset="0"/>
                <a:cs typeface="Times New Roman" pitchFamily="18" charset="0"/>
              </a:rPr>
            </a:br>
            <a:r>
              <a:rPr lang="ru-RU" sz="1800" b="1" cap="none" dirty="0" smtClean="0">
                <a:latin typeface="Times New Roman" pitchFamily="18" charset="0"/>
                <a:cs typeface="Times New Roman" pitchFamily="18" charset="0"/>
              </a:rPr>
              <a:t>Старайтесь </a:t>
            </a:r>
            <a:r>
              <a:rPr lang="ru-RU" sz="1800" b="1" cap="none" dirty="0">
                <a:latin typeface="Times New Roman" pitchFamily="18" charset="0"/>
                <a:cs typeface="Times New Roman" pitchFamily="18" charset="0"/>
              </a:rPr>
              <a:t>всегда поддерживать с детьми доверительные отношения, чтобы они смогли вовремя попросить о помощи</a:t>
            </a:r>
            <a:r>
              <a:rPr lang="ru-RU" sz="1800" b="1" dirty="0">
                <a:latin typeface="+mn-lt"/>
              </a:rPr>
              <a:t>.</a:t>
            </a:r>
          </a:p>
        </p:txBody>
      </p:sp>
      <p:sp>
        <p:nvSpPr>
          <p:cNvPr id="3" name="Текст 2"/>
          <p:cNvSpPr>
            <a:spLocks noGrp="1"/>
          </p:cNvSpPr>
          <p:nvPr>
            <p:ph type="body" idx="1"/>
          </p:nvPr>
        </p:nvSpPr>
        <p:spPr>
          <a:xfrm>
            <a:off x="457200" y="228601"/>
            <a:ext cx="7715200" cy="608111"/>
          </a:xfrm>
        </p:spPr>
        <p:txBody>
          <a:bodyPr/>
          <a:lstStyle/>
          <a:p>
            <a:r>
              <a:rPr lang="ru-RU" dirty="0"/>
              <a:t>Что делать родителям</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620138"/>
            <a:ext cx="3096344" cy="206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929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435280" cy="5760640"/>
          </a:xfrm>
        </p:spPr>
        <p:txBody>
          <a:bodyPr/>
          <a:lstStyle/>
          <a:p>
            <a:r>
              <a:rPr lang="ru-RU" sz="1800" b="1" cap="none" dirty="0">
                <a:latin typeface="Times New Roman" pitchFamily="18" charset="0"/>
                <a:cs typeface="Times New Roman" pitchFamily="18" charset="0"/>
              </a:rPr>
              <a:t>Ребёнок в силу возраста не может сам защититься от буллинга. Это работа взрослых. Однако есть базовые вещи, которые взрослые должны объяснить ему для профилактики конфликтов:</a:t>
            </a:r>
            <a:br>
              <a:rPr lang="ru-RU" sz="1800" b="1" cap="none" dirty="0">
                <a:latin typeface="Times New Roman" pitchFamily="18" charset="0"/>
                <a:cs typeface="Times New Roman" pitchFamily="18" charset="0"/>
              </a:rPr>
            </a:br>
            <a:r>
              <a:rPr lang="ru-RU" sz="1800" b="1" cap="none" dirty="0">
                <a:latin typeface="Times New Roman" pitchFamily="18" charset="0"/>
                <a:cs typeface="Times New Roman" pitchFamily="18" charset="0"/>
              </a:rPr>
              <a:t/>
            </a:r>
            <a:br>
              <a:rPr lang="ru-RU" sz="1800" b="1" cap="none" dirty="0">
                <a:latin typeface="Times New Roman" pitchFamily="18" charset="0"/>
                <a:cs typeface="Times New Roman" pitchFamily="18" charset="0"/>
              </a:rPr>
            </a:br>
            <a:r>
              <a:rPr lang="ru-RU" sz="1800" b="1" cap="none" dirty="0" smtClean="0">
                <a:solidFill>
                  <a:srgbClr val="FF0000"/>
                </a:solidFill>
                <a:latin typeface="Times New Roman" pitchFamily="18" charset="0"/>
                <a:cs typeface="Times New Roman" pitchFamily="18" charset="0"/>
              </a:rPr>
              <a:t>1.</a:t>
            </a:r>
            <a:r>
              <a:rPr lang="ru-RU" sz="1800" b="1" cap="none" dirty="0" smtClean="0">
                <a:latin typeface="Times New Roman" pitchFamily="18" charset="0"/>
                <a:cs typeface="Times New Roman" pitchFamily="18" charset="0"/>
              </a:rPr>
              <a:t>Рассказывать </a:t>
            </a:r>
            <a:r>
              <a:rPr lang="ru-RU" sz="1800" b="1" cap="none" dirty="0">
                <a:latin typeface="Times New Roman" pitchFamily="18" charset="0"/>
                <a:cs typeface="Times New Roman" pitchFamily="18" charset="0"/>
              </a:rPr>
              <a:t>о случаях буллинга взрослым, которым доверяешь, — правильно, это не стукачество.</a:t>
            </a:r>
            <a:br>
              <a:rPr lang="ru-RU" sz="1800" b="1" cap="none" dirty="0">
                <a:latin typeface="Times New Roman" pitchFamily="18" charset="0"/>
                <a:cs typeface="Times New Roman" pitchFamily="18" charset="0"/>
              </a:rPr>
            </a:br>
            <a:r>
              <a:rPr lang="ru-RU" sz="1800" b="1" cap="none" dirty="0" smtClean="0">
                <a:solidFill>
                  <a:srgbClr val="FF0000"/>
                </a:solidFill>
                <a:latin typeface="Times New Roman" pitchFamily="18" charset="0"/>
                <a:cs typeface="Times New Roman" pitchFamily="18" charset="0"/>
              </a:rPr>
              <a:t>2.</a:t>
            </a:r>
            <a:r>
              <a:rPr lang="ru-RU" sz="1800" b="1" cap="none" dirty="0" smtClean="0">
                <a:latin typeface="Times New Roman" pitchFamily="18" charset="0"/>
                <a:cs typeface="Times New Roman" pitchFamily="18" charset="0"/>
              </a:rPr>
              <a:t>Нужно </a:t>
            </a:r>
            <a:r>
              <a:rPr lang="ru-RU" sz="1800" b="1" cap="none" dirty="0">
                <a:latin typeface="Times New Roman" pitchFamily="18" charset="0"/>
                <a:cs typeface="Times New Roman" pitchFamily="18" charset="0"/>
              </a:rPr>
              <a:t>укреплять самооценку и вести себя уверенно. Быть настойчивым и сильным (хотя бы внешне).</a:t>
            </a:r>
            <a:br>
              <a:rPr lang="ru-RU" sz="1800" b="1" cap="none" dirty="0">
                <a:latin typeface="Times New Roman" pitchFamily="18" charset="0"/>
                <a:cs typeface="Times New Roman" pitchFamily="18" charset="0"/>
              </a:rPr>
            </a:br>
            <a:r>
              <a:rPr lang="ru-RU" sz="1800" b="1" cap="none" dirty="0" smtClean="0">
                <a:solidFill>
                  <a:srgbClr val="FF0000"/>
                </a:solidFill>
                <a:latin typeface="Times New Roman" pitchFamily="18" charset="0"/>
                <a:cs typeface="Times New Roman" pitchFamily="18" charset="0"/>
              </a:rPr>
              <a:t>3</a:t>
            </a:r>
            <a:r>
              <a:rPr lang="ru-RU" sz="1800" b="1" cap="none" dirty="0" smtClean="0">
                <a:latin typeface="Times New Roman" pitchFamily="18" charset="0"/>
                <a:cs typeface="Times New Roman" pitchFamily="18" charset="0"/>
              </a:rPr>
              <a:t>.Нельзя </a:t>
            </a:r>
            <a:r>
              <a:rPr lang="ru-RU" sz="1800" b="1" cap="none" dirty="0">
                <a:latin typeface="Times New Roman" pitchFamily="18" charset="0"/>
                <a:cs typeface="Times New Roman" pitchFamily="18" charset="0"/>
              </a:rPr>
              <a:t>надеяться отомстить с помощью ещё большей жестокости. Это приведёт к новым проблемам. Лучше искать друзей среди сверстников и использовать самое мощное оружие против агрессии — юмор.</a:t>
            </a:r>
            <a:br>
              <a:rPr lang="ru-RU" sz="1800" b="1" cap="none" dirty="0">
                <a:latin typeface="Times New Roman" pitchFamily="18" charset="0"/>
                <a:cs typeface="Times New Roman" pitchFamily="18" charset="0"/>
              </a:rPr>
            </a:br>
            <a:r>
              <a:rPr lang="ru-RU" sz="1800" b="1" cap="none" dirty="0" smtClean="0">
                <a:solidFill>
                  <a:srgbClr val="FF0000"/>
                </a:solidFill>
                <a:latin typeface="Times New Roman" pitchFamily="18" charset="0"/>
                <a:cs typeface="Times New Roman" pitchFamily="18" charset="0"/>
              </a:rPr>
              <a:t>4</a:t>
            </a:r>
            <a:r>
              <a:rPr lang="ru-RU" sz="1800" b="1" cap="none" dirty="0" smtClean="0">
                <a:latin typeface="Times New Roman" pitchFamily="18" charset="0"/>
                <a:cs typeface="Times New Roman" pitchFamily="18" charset="0"/>
              </a:rPr>
              <a:t>.Необходимо </a:t>
            </a:r>
            <a:r>
              <a:rPr lang="ru-RU" sz="1800" b="1" cap="none" dirty="0">
                <a:latin typeface="Times New Roman" pitchFamily="18" charset="0"/>
                <a:cs typeface="Times New Roman" pitchFamily="18" charset="0"/>
              </a:rPr>
              <a:t>избегать ситуаций, в которых возможна травля, и отклонять предложения поучаствовать в ней.</a:t>
            </a:r>
            <a:br>
              <a:rPr lang="ru-RU" sz="1800" b="1" cap="none" dirty="0">
                <a:latin typeface="Times New Roman" pitchFamily="18" charset="0"/>
                <a:cs typeface="Times New Roman" pitchFamily="18" charset="0"/>
              </a:rPr>
            </a:br>
            <a:r>
              <a:rPr lang="ru-RU" sz="1800" b="1" cap="none" dirty="0" smtClean="0">
                <a:solidFill>
                  <a:srgbClr val="FF0000"/>
                </a:solidFill>
                <a:latin typeface="Times New Roman" pitchFamily="18" charset="0"/>
                <a:cs typeface="Times New Roman" pitchFamily="18" charset="0"/>
              </a:rPr>
              <a:t>5</a:t>
            </a:r>
            <a:r>
              <a:rPr lang="ru-RU" sz="1800" b="1" cap="none" dirty="0" smtClean="0">
                <a:latin typeface="Times New Roman" pitchFamily="18" charset="0"/>
                <a:cs typeface="Times New Roman" pitchFamily="18" charset="0"/>
              </a:rPr>
              <a:t>.Если </a:t>
            </a:r>
            <a:r>
              <a:rPr lang="ru-RU" sz="1800" b="1" cap="none" dirty="0">
                <a:latin typeface="Times New Roman" pitchFamily="18" charset="0"/>
                <a:cs typeface="Times New Roman" pitchFamily="18" charset="0"/>
              </a:rPr>
              <a:t>стал свидетелем насилия, нужно немедленно привести кого-то из взрослых или посоветовать жертве пойти за помощью к родителю или учителю, которому она доверяет.</a:t>
            </a:r>
          </a:p>
        </p:txBody>
      </p:sp>
      <p:sp>
        <p:nvSpPr>
          <p:cNvPr id="3" name="Текст 2"/>
          <p:cNvSpPr>
            <a:spLocks noGrp="1"/>
          </p:cNvSpPr>
          <p:nvPr>
            <p:ph type="body" idx="1"/>
          </p:nvPr>
        </p:nvSpPr>
        <p:spPr>
          <a:xfrm>
            <a:off x="457200" y="228601"/>
            <a:ext cx="6275040" cy="680119"/>
          </a:xfrm>
        </p:spPr>
        <p:txBody>
          <a:bodyPr/>
          <a:lstStyle/>
          <a:p>
            <a:r>
              <a:rPr lang="ru-RU" dirty="0"/>
              <a:t>Что делать ребёнку</a:t>
            </a:r>
          </a:p>
        </p:txBody>
      </p:sp>
    </p:spTree>
    <p:extLst>
      <p:ext uri="{BB962C8B-B14F-4D97-AF65-F5344CB8AC3E}">
        <p14:creationId xmlns:p14="http://schemas.microsoft.com/office/powerpoint/2010/main" val="2654357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363272" cy="3024336"/>
          </a:xfrm>
        </p:spPr>
        <p:txBody>
          <a:bodyPr/>
          <a:lstStyle/>
          <a:p>
            <a:r>
              <a:rPr lang="ru-RU" sz="1800" b="1" cap="none" dirty="0">
                <a:latin typeface="Times New Roman" pitchFamily="18" charset="0"/>
                <a:cs typeface="Times New Roman" pitchFamily="18" charset="0"/>
              </a:rPr>
              <a:t>Стать жертвой буллинга может любой ребёнок, вне зависимости от физических, интеллектуальных способностей или материального положения. Психологическую травму получают не только участники травли, но и её свидетели.</a:t>
            </a:r>
            <a:br>
              <a:rPr lang="ru-RU" sz="1800" b="1" cap="none" dirty="0">
                <a:latin typeface="Times New Roman" pitchFamily="18" charset="0"/>
                <a:cs typeface="Times New Roman" pitchFamily="18" charset="0"/>
              </a:rPr>
            </a:br>
            <a:r>
              <a:rPr lang="ru-RU" sz="1800" b="1" cap="none" dirty="0">
                <a:latin typeface="Times New Roman" pitchFamily="18" charset="0"/>
                <a:cs typeface="Times New Roman" pitchFamily="18" charset="0"/>
              </a:rPr>
              <a:t/>
            </a:r>
            <a:br>
              <a:rPr lang="ru-RU" sz="1800" b="1" cap="none" dirty="0">
                <a:latin typeface="Times New Roman" pitchFamily="18" charset="0"/>
                <a:cs typeface="Times New Roman" pitchFamily="18" charset="0"/>
              </a:rPr>
            </a:br>
            <a:r>
              <a:rPr lang="ru-RU" sz="1800" b="1" cap="none" dirty="0">
                <a:latin typeface="Times New Roman" pitchFamily="18" charset="0"/>
                <a:cs typeface="Times New Roman" pitchFamily="18" charset="0"/>
              </a:rPr>
              <a:t>Если вы узнали, что в вашей школе практикуется травля, нельзя оставаться в стороне и пускать ситуацию на самотёк. Обсудите её с учителями и другими родителями и постарайтесь найти выход.</a:t>
            </a:r>
            <a:br>
              <a:rPr lang="ru-RU" sz="1800" b="1" cap="none" dirty="0">
                <a:latin typeface="Times New Roman" pitchFamily="18" charset="0"/>
                <a:cs typeface="Times New Roman" pitchFamily="18" charset="0"/>
              </a:rPr>
            </a:br>
            <a:r>
              <a:rPr lang="ru-RU" sz="1800" b="1" cap="none" dirty="0">
                <a:latin typeface="Times New Roman" pitchFamily="18" charset="0"/>
                <a:cs typeface="Times New Roman" pitchFamily="18" charset="0"/>
              </a:rPr>
              <a:t/>
            </a:r>
            <a:br>
              <a:rPr lang="ru-RU" sz="1800" b="1" cap="none" dirty="0">
                <a:latin typeface="Times New Roman" pitchFamily="18" charset="0"/>
                <a:cs typeface="Times New Roman" pitchFamily="18" charset="0"/>
              </a:rPr>
            </a:br>
            <a:r>
              <a:rPr lang="ru-RU" sz="1800" b="1" cap="none" dirty="0">
                <a:latin typeface="Times New Roman" pitchFamily="18" charset="0"/>
                <a:cs typeface="Times New Roman" pitchFamily="18" charset="0"/>
              </a:rPr>
              <a:t>Поговорите о буллинге со своим ребёнком, объясните, как нужно действовать, если он или другие дети в школе подвергаются издевательствам. Развивайте у ребёнка эмпатию и уважение границ других людей, чтобы он сам не стал агрессором.</a:t>
            </a:r>
          </a:p>
        </p:txBody>
      </p:sp>
      <p:sp>
        <p:nvSpPr>
          <p:cNvPr id="3" name="Текст 2"/>
          <p:cNvSpPr>
            <a:spLocks noGrp="1"/>
          </p:cNvSpPr>
          <p:nvPr>
            <p:ph type="body" idx="1"/>
          </p:nvPr>
        </p:nvSpPr>
        <p:spPr>
          <a:xfrm>
            <a:off x="457200" y="228601"/>
            <a:ext cx="6131024" cy="536103"/>
          </a:xfrm>
        </p:spPr>
        <p:txBody>
          <a:bodyPr/>
          <a:lstStyle/>
          <a:p>
            <a:r>
              <a:rPr lang="ru-RU" dirty="0"/>
              <a:t>Выводы</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861048"/>
            <a:ext cx="3611275" cy="273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889555"/>
            <a:ext cx="2708920"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123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63187447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ctrTitle"/>
          </p:nvPr>
        </p:nvSpPr>
        <p:spPr>
          <a:xfrm>
            <a:off x="457200" y="228601"/>
            <a:ext cx="7787208" cy="4568552"/>
          </a:xfrm>
        </p:spPr>
        <p:txBody>
          <a:bodyPr/>
          <a:lstStyle/>
          <a:p>
            <a:r>
              <a:rPr lang="ru-RU" sz="4000" dirty="0" smtClean="0"/>
              <a:t>Мир без жестокости…</a:t>
            </a:r>
            <a:br>
              <a:rPr lang="ru-RU" sz="4000" dirty="0" smtClean="0"/>
            </a:br>
            <a:r>
              <a:rPr lang="ru-RU" sz="4000" dirty="0"/>
              <a:t> </a:t>
            </a:r>
            <a:r>
              <a:rPr lang="ru-RU" sz="4000" dirty="0" smtClean="0"/>
              <a:t>  миф или реальность</a:t>
            </a:r>
            <a:r>
              <a:rPr lang="ru-RU" sz="4400" dirty="0" smtClean="0"/>
              <a:t>?</a:t>
            </a:r>
            <a:endParaRPr lang="ru-RU" sz="4000" dirty="0"/>
          </a:p>
        </p:txBody>
      </p:sp>
      <p:sp>
        <p:nvSpPr>
          <p:cNvPr id="4" name="TextBox 3"/>
          <p:cNvSpPr txBox="1"/>
          <p:nvPr/>
        </p:nvSpPr>
        <p:spPr>
          <a:xfrm>
            <a:off x="395536" y="332656"/>
            <a:ext cx="4968552" cy="369332"/>
          </a:xfrm>
          <a:prstGeom prst="rect">
            <a:avLst/>
          </a:prstGeom>
          <a:noFill/>
        </p:spPr>
        <p:txBody>
          <a:bodyPr wrap="square" rtlCol="0">
            <a:spAutoFit/>
          </a:bodyPr>
          <a:lstStyle/>
          <a:p>
            <a:r>
              <a:rPr lang="ru-RU" dirty="0" smtClean="0">
                <a:latin typeface="Century" pitchFamily="18" charset="0"/>
              </a:rPr>
              <a:t>МОУ «Володарская средняя школа»</a:t>
            </a:r>
            <a:endParaRPr lang="ru-RU" dirty="0">
              <a:latin typeface="Century" pitchFamily="18" charset="0"/>
            </a:endParaRPr>
          </a:p>
        </p:txBody>
      </p:sp>
      <p:sp>
        <p:nvSpPr>
          <p:cNvPr id="6" name="TextBox 5"/>
          <p:cNvSpPr txBox="1"/>
          <p:nvPr/>
        </p:nvSpPr>
        <p:spPr>
          <a:xfrm>
            <a:off x="954798" y="6156012"/>
            <a:ext cx="1959191" cy="646331"/>
          </a:xfrm>
          <a:prstGeom prst="rect">
            <a:avLst/>
          </a:prstGeom>
          <a:noFill/>
        </p:spPr>
        <p:txBody>
          <a:bodyPr wrap="none" rtlCol="0">
            <a:spAutoFit/>
          </a:bodyPr>
          <a:lstStyle/>
          <a:p>
            <a:r>
              <a:rPr lang="ru-RU" dirty="0" smtClean="0">
                <a:latin typeface="Century" pitchFamily="18" charset="0"/>
              </a:rPr>
              <a:t>2021-2022уч.год</a:t>
            </a:r>
          </a:p>
          <a:p>
            <a:r>
              <a:rPr lang="ru-RU" dirty="0" smtClean="0">
                <a:latin typeface="Century" pitchFamily="18" charset="0"/>
              </a:rPr>
              <a:t>п. Володарское</a:t>
            </a:r>
            <a:endParaRPr lang="ru-RU" dirty="0">
              <a:latin typeface="Century" pitchFamily="18" charset="0"/>
            </a:endParaRPr>
          </a:p>
        </p:txBody>
      </p:sp>
      <p:sp>
        <p:nvSpPr>
          <p:cNvPr id="7" name="TextBox 6"/>
          <p:cNvSpPr txBox="1"/>
          <p:nvPr/>
        </p:nvSpPr>
        <p:spPr>
          <a:xfrm>
            <a:off x="5351900" y="5001849"/>
            <a:ext cx="3438762" cy="1200329"/>
          </a:xfrm>
          <a:prstGeom prst="rect">
            <a:avLst/>
          </a:prstGeom>
          <a:noFill/>
        </p:spPr>
        <p:txBody>
          <a:bodyPr wrap="none" rtlCol="0">
            <a:spAutoFit/>
          </a:bodyPr>
          <a:lstStyle/>
          <a:p>
            <a:r>
              <a:rPr lang="ru-RU" dirty="0" smtClean="0">
                <a:latin typeface="Century" pitchFamily="18" charset="0"/>
              </a:rPr>
              <a:t>Выполнили: Швецов С.</a:t>
            </a:r>
          </a:p>
          <a:p>
            <a:r>
              <a:rPr lang="ru-RU" dirty="0">
                <a:latin typeface="Century" pitchFamily="18" charset="0"/>
              </a:rPr>
              <a:t> </a:t>
            </a:r>
            <a:r>
              <a:rPr lang="ru-RU" dirty="0" smtClean="0">
                <a:latin typeface="Century" pitchFamily="18" charset="0"/>
              </a:rPr>
              <a:t>                      Ершов С.</a:t>
            </a:r>
          </a:p>
          <a:p>
            <a:r>
              <a:rPr lang="ru-RU" dirty="0">
                <a:latin typeface="Century" pitchFamily="18" charset="0"/>
              </a:rPr>
              <a:t> </a:t>
            </a:r>
            <a:r>
              <a:rPr lang="ru-RU" dirty="0" smtClean="0">
                <a:latin typeface="Century" pitchFamily="18" charset="0"/>
              </a:rPr>
              <a:t>                      Шумилова А.</a:t>
            </a:r>
          </a:p>
          <a:p>
            <a:r>
              <a:rPr lang="ru-RU" dirty="0" smtClean="0">
                <a:latin typeface="Century" pitchFamily="18" charset="0"/>
              </a:rPr>
              <a:t>Руководитель: Новиков К. М</a:t>
            </a:r>
            <a:r>
              <a:rPr lang="ru-RU" dirty="0" smtClean="0"/>
              <a:t>.</a:t>
            </a:r>
            <a:endParaRPr lang="ru-RU" dirty="0"/>
          </a:p>
        </p:txBody>
      </p:sp>
    </p:spTree>
    <p:extLst>
      <p:ext uri="{BB962C8B-B14F-4D97-AF65-F5344CB8AC3E}">
        <p14:creationId xmlns:p14="http://schemas.microsoft.com/office/powerpoint/2010/main" val="674884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5554960" cy="1080120"/>
          </a:xfrm>
        </p:spPr>
        <p:txBody>
          <a:bodyPr/>
          <a:lstStyle/>
          <a:p>
            <a:r>
              <a:rPr lang="ru-RU" dirty="0" smtClean="0"/>
              <a:t>Проблема </a:t>
            </a:r>
            <a:endParaRPr lang="ru-RU" dirty="0"/>
          </a:p>
        </p:txBody>
      </p:sp>
      <p:sp>
        <p:nvSpPr>
          <p:cNvPr id="3" name="Объект 2"/>
          <p:cNvSpPr>
            <a:spLocks noGrp="1"/>
          </p:cNvSpPr>
          <p:nvPr>
            <p:ph idx="1"/>
          </p:nvPr>
        </p:nvSpPr>
        <p:spPr>
          <a:xfrm>
            <a:off x="323528" y="1268760"/>
            <a:ext cx="7620000" cy="4373563"/>
          </a:xfrm>
        </p:spPr>
        <p:txBody>
          <a:bodyPr>
            <a:noAutofit/>
          </a:bodyPr>
          <a:lstStyle/>
          <a:p>
            <a:r>
              <a:rPr lang="ru-RU" dirty="0" smtClean="0">
                <a:latin typeface="Times New Roman" pitchFamily="18" charset="0"/>
                <a:cs typeface="Times New Roman" pitchFamily="18" charset="0"/>
              </a:rPr>
              <a:t>В современном мире подростки всё чаще  проявляют жестокость в школе ,тем самым наносят огромный ущерб обществу и окружающему миру. </a:t>
            </a:r>
            <a:endParaRPr lang="ru-RU"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195355"/>
            <a:ext cx="4005423" cy="267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933056"/>
            <a:ext cx="3977361" cy="264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971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5791200" cy="1116042"/>
          </a:xfrm>
        </p:spPr>
        <p:txBody>
          <a:bodyPr/>
          <a:lstStyle/>
          <a:p>
            <a:r>
              <a:rPr lang="ru-RU" dirty="0" smtClean="0"/>
              <a:t>цель</a:t>
            </a:r>
            <a:endParaRPr lang="ru-RU" dirty="0"/>
          </a:p>
        </p:txBody>
      </p:sp>
      <p:sp>
        <p:nvSpPr>
          <p:cNvPr id="3" name="Объект 2"/>
          <p:cNvSpPr>
            <a:spLocks noGrp="1"/>
          </p:cNvSpPr>
          <p:nvPr>
            <p:ph idx="1"/>
          </p:nvPr>
        </p:nvSpPr>
        <p:spPr>
          <a:xfrm>
            <a:off x="457200" y="1556792"/>
            <a:ext cx="6851104" cy="4569371"/>
          </a:xfrm>
        </p:spPr>
        <p:txBody>
          <a:bodyPr/>
          <a:lstStyle/>
          <a:p>
            <a:pPr marL="342900" indent="-342900">
              <a:buClr>
                <a:srgbClr val="C00000"/>
              </a:buClr>
              <a:buFont typeface="Wingdings" pitchFamily="2" charset="2"/>
              <a:buChar char="q"/>
            </a:pPr>
            <a:r>
              <a:rPr lang="ru-RU" dirty="0" smtClean="0">
                <a:latin typeface="Times New Roman" pitchFamily="18" charset="0"/>
                <a:cs typeface="Times New Roman" pitchFamily="18" charset="0"/>
              </a:rPr>
              <a:t>Разработать и выпустить памятки на тему: «Как бороться с гневом»</a:t>
            </a:r>
            <a:endParaRPr lang="ru-RU"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2347140"/>
            <a:ext cx="3792506" cy="4221088"/>
          </a:xfrm>
          <a:prstGeom prst="rect">
            <a:avLst/>
          </a:prstGeom>
        </p:spPr>
      </p:pic>
    </p:spTree>
    <p:extLst>
      <p:ext uri="{BB962C8B-B14F-4D97-AF65-F5344CB8AC3E}">
        <p14:creationId xmlns:p14="http://schemas.microsoft.com/office/powerpoint/2010/main" val="1882268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5791200" cy="972026"/>
          </a:xfrm>
        </p:spPr>
        <p:txBody>
          <a:bodyPr/>
          <a:lstStyle/>
          <a:p>
            <a:r>
              <a:rPr lang="ru-RU" dirty="0" smtClean="0"/>
              <a:t>задачи</a:t>
            </a:r>
            <a:endParaRPr lang="ru-RU" dirty="0"/>
          </a:p>
        </p:txBody>
      </p:sp>
      <p:sp>
        <p:nvSpPr>
          <p:cNvPr id="3" name="Объект 2"/>
          <p:cNvSpPr>
            <a:spLocks noGrp="1"/>
          </p:cNvSpPr>
          <p:nvPr>
            <p:ph idx="1"/>
          </p:nvPr>
        </p:nvSpPr>
        <p:spPr>
          <a:xfrm>
            <a:off x="395536" y="1268760"/>
            <a:ext cx="7620000" cy="4877619"/>
          </a:xfrm>
        </p:spPr>
        <p:txBody>
          <a:bodyPr/>
          <a:lstStyle/>
          <a:p>
            <a:pPr marL="342900" indent="-342900">
              <a:buClr>
                <a:srgbClr val="C00000"/>
              </a:buClr>
              <a:buFont typeface="Wingdings" pitchFamily="2" charset="2"/>
              <a:buChar char="q"/>
            </a:pPr>
            <a:r>
              <a:rPr lang="ru-RU" dirty="0" smtClean="0">
                <a:latin typeface="Times New Roman" pitchFamily="18" charset="0"/>
                <a:cs typeface="Times New Roman" pitchFamily="18" charset="0"/>
              </a:rPr>
              <a:t>Изучить проблему жестокого поведения среди детей и подростков.</a:t>
            </a:r>
          </a:p>
          <a:p>
            <a:pPr marL="342900" indent="-342900">
              <a:buClr>
                <a:srgbClr val="C00000"/>
              </a:buClr>
              <a:buFont typeface="Wingdings" pitchFamily="2" charset="2"/>
              <a:buChar char="q"/>
            </a:pPr>
            <a:r>
              <a:rPr lang="ru-RU" dirty="0" smtClean="0">
                <a:latin typeface="Times New Roman" pitchFamily="18" charset="0"/>
                <a:cs typeface="Times New Roman" pitchFamily="18" charset="0"/>
              </a:rPr>
              <a:t>Провести анкетирование учащихся.</a:t>
            </a:r>
          </a:p>
          <a:p>
            <a:pPr marL="342900" indent="-342900">
              <a:buClr>
                <a:srgbClr val="C00000"/>
              </a:buClr>
              <a:buFont typeface="Wingdings" pitchFamily="2" charset="2"/>
              <a:buChar char="q"/>
            </a:pPr>
            <a:r>
              <a:rPr lang="ru-RU" dirty="0" smtClean="0">
                <a:latin typeface="Times New Roman" pitchFamily="18" charset="0"/>
                <a:cs typeface="Times New Roman" pitchFamily="18" charset="0"/>
              </a:rPr>
              <a:t>Анализировать полученные результаты и построить диаграммы.</a:t>
            </a:r>
          </a:p>
          <a:p>
            <a:pPr marL="342900" indent="-342900">
              <a:buClr>
                <a:srgbClr val="C00000"/>
              </a:buClr>
              <a:buFont typeface="Wingdings" pitchFamily="2" charset="2"/>
              <a:buChar char="q"/>
            </a:pPr>
            <a:r>
              <a:rPr lang="ru-RU" dirty="0" smtClean="0">
                <a:latin typeface="Times New Roman" pitchFamily="18" charset="0"/>
                <a:cs typeface="Times New Roman" pitchFamily="18" charset="0"/>
              </a:rPr>
              <a:t>Разработать и выпустить памятки: « </a:t>
            </a:r>
            <a:r>
              <a:rPr lang="ru-RU" dirty="0">
                <a:latin typeface="Times New Roman" pitchFamily="18" charset="0"/>
                <a:cs typeface="Times New Roman" pitchFamily="18" charset="0"/>
              </a:rPr>
              <a:t>К</a:t>
            </a:r>
            <a:r>
              <a:rPr lang="ru-RU" dirty="0" smtClean="0">
                <a:latin typeface="Times New Roman" pitchFamily="18" charset="0"/>
                <a:cs typeface="Times New Roman" pitchFamily="18" charset="0"/>
              </a:rPr>
              <a:t>ак бороться с гневом.»</a:t>
            </a:r>
          </a:p>
          <a:p>
            <a:pPr marL="342900" indent="-342900">
              <a:buClr>
                <a:srgbClr val="C00000"/>
              </a:buClr>
              <a:buFont typeface="Wingdings" pitchFamily="2" charset="2"/>
              <a:buChar char="q"/>
            </a:pPr>
            <a:r>
              <a:rPr lang="ru-RU" dirty="0" smtClean="0">
                <a:latin typeface="Times New Roman" pitchFamily="18" charset="0"/>
                <a:cs typeface="Times New Roman" pitchFamily="18" charset="0"/>
              </a:rPr>
              <a:t>Провести в школе акцию, направленную на снижение общешкольной агрессии.</a:t>
            </a:r>
          </a:p>
          <a:p>
            <a:pPr>
              <a:buClr>
                <a:srgbClr val="C00000"/>
              </a:buClr>
            </a:pP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725144"/>
            <a:ext cx="3535644" cy="183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888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5791200" cy="900018"/>
          </a:xfrm>
        </p:spPr>
        <p:txBody>
          <a:bodyPr/>
          <a:lstStyle/>
          <a:p>
            <a:r>
              <a:rPr lang="ru-RU" dirty="0" smtClean="0"/>
              <a:t>Анкетирование </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340768"/>
            <a:ext cx="3240360" cy="4104456"/>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268760"/>
            <a:ext cx="3435846" cy="4581128"/>
          </a:xfrm>
          <a:prstGeom prst="rect">
            <a:avLst/>
          </a:prstGeom>
        </p:spPr>
      </p:pic>
    </p:spTree>
    <p:extLst>
      <p:ext uri="{BB962C8B-B14F-4D97-AF65-F5344CB8AC3E}">
        <p14:creationId xmlns:p14="http://schemas.microsoft.com/office/powerpoint/2010/main" val="3713664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620688"/>
            <a:ext cx="35417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340768"/>
            <a:ext cx="3543858" cy="4725144"/>
          </a:xfrm>
          <a:prstGeom prst="rect">
            <a:avLst/>
          </a:prstGeom>
        </p:spPr>
      </p:pic>
      <p:sp>
        <p:nvSpPr>
          <p:cNvPr id="5" name="TextBox 4"/>
          <p:cNvSpPr txBox="1"/>
          <p:nvPr/>
        </p:nvSpPr>
        <p:spPr>
          <a:xfrm>
            <a:off x="539552" y="436022"/>
            <a:ext cx="2917850" cy="369332"/>
          </a:xfrm>
          <a:prstGeom prst="rect">
            <a:avLst/>
          </a:prstGeom>
          <a:noFill/>
        </p:spPr>
        <p:txBody>
          <a:bodyPr wrap="none" rtlCol="0">
            <a:spAutoFit/>
          </a:bodyPr>
          <a:lstStyle/>
          <a:p>
            <a:r>
              <a:rPr lang="ru-RU" b="1" dirty="0" smtClean="0"/>
              <a:t>Работа продолжается…</a:t>
            </a:r>
            <a:endParaRPr lang="ru-RU" b="1" dirty="0"/>
          </a:p>
        </p:txBody>
      </p:sp>
    </p:spTree>
    <p:extLst>
      <p:ext uri="{BB962C8B-B14F-4D97-AF65-F5344CB8AC3E}">
        <p14:creationId xmlns:p14="http://schemas.microsoft.com/office/powerpoint/2010/main" val="4149330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76672"/>
            <a:ext cx="4434163" cy="461665"/>
          </a:xfrm>
          <a:prstGeom prst="rect">
            <a:avLst/>
          </a:prstGeom>
          <a:noFill/>
        </p:spPr>
        <p:txBody>
          <a:bodyPr wrap="none" rtlCol="0">
            <a:spAutoFit/>
          </a:bodyPr>
          <a:lstStyle/>
          <a:p>
            <a:r>
              <a:rPr lang="ru-RU" sz="2400" b="1" dirty="0" smtClean="0"/>
              <a:t>Результаты анкетирования.</a:t>
            </a:r>
            <a:endParaRPr lang="ru-RU" sz="2400" b="1" dirty="0"/>
          </a:p>
        </p:txBody>
      </p:sp>
      <p:graphicFrame>
        <p:nvGraphicFramePr>
          <p:cNvPr id="5" name="Диаграмма 4"/>
          <p:cNvGraphicFramePr/>
          <p:nvPr>
            <p:extLst>
              <p:ext uri="{D42A27DB-BD31-4B8C-83A1-F6EECF244321}">
                <p14:modId xmlns:p14="http://schemas.microsoft.com/office/powerpoint/2010/main" val="12065356"/>
              </p:ext>
            </p:extLst>
          </p:nvPr>
        </p:nvGraphicFramePr>
        <p:xfrm>
          <a:off x="323528" y="1340768"/>
          <a:ext cx="4032448" cy="2623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extLst>
              <p:ext uri="{D42A27DB-BD31-4B8C-83A1-F6EECF244321}">
                <p14:modId xmlns:p14="http://schemas.microsoft.com/office/powerpoint/2010/main" val="3843734663"/>
              </p:ext>
            </p:extLst>
          </p:nvPr>
        </p:nvGraphicFramePr>
        <p:xfrm>
          <a:off x="3749049" y="1268760"/>
          <a:ext cx="5215439" cy="3112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p:nvPr>
            <p:extLst>
              <p:ext uri="{D42A27DB-BD31-4B8C-83A1-F6EECF244321}">
                <p14:modId xmlns:p14="http://schemas.microsoft.com/office/powerpoint/2010/main" val="3263443168"/>
              </p:ext>
            </p:extLst>
          </p:nvPr>
        </p:nvGraphicFramePr>
        <p:xfrm>
          <a:off x="2267744" y="4043396"/>
          <a:ext cx="3768080" cy="28240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310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p:txBody>
          <a:bodyPr>
            <a:normAutofit/>
          </a:bodyPr>
          <a:lstStyle/>
          <a:p>
            <a:r>
              <a:rPr lang="ru-RU" sz="3600" dirty="0" smtClean="0"/>
              <a:t>Анализ Анкетирования.</a:t>
            </a:r>
            <a:endParaRPr lang="ru-RU" sz="3600" dirty="0"/>
          </a:p>
        </p:txBody>
      </p:sp>
      <p:sp>
        <p:nvSpPr>
          <p:cNvPr id="8" name="TextBox 7"/>
          <p:cNvSpPr txBox="1"/>
          <p:nvPr/>
        </p:nvSpPr>
        <p:spPr>
          <a:xfrm>
            <a:off x="251519" y="1471058"/>
            <a:ext cx="8712969" cy="1477328"/>
          </a:xfrm>
          <a:prstGeom prst="rect">
            <a:avLst/>
          </a:prstGeom>
          <a:noFill/>
        </p:spPr>
        <p:txBody>
          <a:bodyPr wrap="square" rtlCol="0">
            <a:spAutoFit/>
          </a:bodyPr>
          <a:lstStyle/>
          <a:p>
            <a:r>
              <a:rPr lang="ru-RU" b="1" dirty="0" smtClean="0">
                <a:latin typeface="Times New Roman" pitchFamily="18" charset="0"/>
                <a:cs typeface="Times New Roman" pitchFamily="18" charset="0"/>
              </a:rPr>
              <a:t>По результатам анкетирование мы выявили, что в нашей школе присутствует жестокость, и проявляют её как подростки, так и ученики младших классов. Они не знают и не умеют сдерживать свой гнев, порой не хотят кому-либо помочь и проявить милосердие и доброту. И чтобы ознакомить  учеников  и научить сдерживать свой гнев, мы провели общешкольную акцию: </a:t>
            </a:r>
            <a:r>
              <a:rPr lang="ru-RU" b="1" dirty="0" smtClean="0">
                <a:solidFill>
                  <a:srgbClr val="FF0000"/>
                </a:solidFill>
                <a:latin typeface="Times New Roman" pitchFamily="18" charset="0"/>
                <a:cs typeface="Times New Roman" pitchFamily="18" charset="0"/>
              </a:rPr>
              <a:t>«Стоп жестокость.»</a:t>
            </a:r>
            <a:endParaRPr lang="ru-RU" b="1" dirty="0">
              <a:solidFill>
                <a:srgbClr val="FF0000"/>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569" y="3225384"/>
            <a:ext cx="4572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4864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1039</TotalTime>
  <Words>528</Words>
  <Application>Microsoft Office PowerPoint</Application>
  <PresentationFormat>Экран (4:3)</PresentationFormat>
  <Paragraphs>41</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Главная</vt:lpstr>
      <vt:lpstr>Презентация PowerPoint</vt:lpstr>
      <vt:lpstr>Мир без жестокости…    миф или реальность?</vt:lpstr>
      <vt:lpstr>Проблема </vt:lpstr>
      <vt:lpstr>цель</vt:lpstr>
      <vt:lpstr>задачи</vt:lpstr>
      <vt:lpstr>Анкетирование </vt:lpstr>
      <vt:lpstr>Презентация PowerPoint</vt:lpstr>
      <vt:lpstr>Презентация PowerPoint</vt:lpstr>
      <vt:lpstr>Презентация PowerPoint</vt:lpstr>
      <vt:lpstr>Жестокость – это характерологическая черта личности, непосредственно связанная с морально-психологическими аспектами самой личности. Жестокость - это отношение, выражающееся к окружающим людям или животным, которое подразумевает грубость, причинение боли, бесчеловечность, оскорбления и иные формы насилия.</vt:lpstr>
      <vt:lpstr>Причина зарождения жестокости в человеке, это и есть сам человек, это его плохие качества, которые он не может побороть внутри себя, это угол зрения, под которым он смотрит на окружающий мир. Изменить обстановку, которая нас окружает мы не в силах, однако каждый из нас сам выбирает, как воспринимать всё происходящее: копить в душе злость, или верить в лучшее даже в самых сложных ситуациях.</vt:lpstr>
      <vt:lpstr>Буллинг (от английского bullying — «запугивание», «издевательство», «травля») — это агрессия одних детей против других, когда имеют место неравенство сил и жертва показывает, как сильно её это задевает.   Подростковый буллинг — проблема, для решения которой требуется комплексный подход. С травлей в школе должен разбираться не ребёнок в одиночку, а все стороны — родители, учитель и сам школьник. Главный совет для тех, кто столкнулся с буллингом, — как можно скорее получить консультацию специалиста.  </vt:lpstr>
      <vt:lpstr>Презентация PowerPoint</vt:lpstr>
      <vt:lpstr>Если ребёнок стал жертвой, но не рассказывает об этом напрямую, о травле можно догадаться по другим физическим и психологическим признакам:  1)беспричинные боли в животе и груди; 2)нежелание идти в школу и плохая успеваемость; 3)нервный тик, энурез; 4)печальный вид, беспокойство, тревожность; 5)нарушенный сон, кошмары; 6)длительное подавленное состояние; 7)участившиеся простуды и другие заболевания; 8)склонность к уединению, нежелание общаться; 9)проблемы с аппетитом; 10)излишняя уступчивость и осторожность.</vt:lpstr>
      <vt:lpstr>Родители ребёнка-жертвы испытывают чувство вины, стыда, гнева, боли и бессилия. Из-за этого иногда вместо поддержки и сочувствия обрушиваются на него с советами и обвинениями: «Что же ты не дал сдачи?!», «Не будь тряпкой!», «Сам виноват» и так далее.  Важно понять, что это может случиться с любой семьёй. Здесь никто не виноват, особенно сам ребёнок. Если вы чувствуете, что как родитель не справляетесь с ситуацией (а это нормально), то прежде всего нужно самому получить поддержку близких или психолога.   Старайтесь всегда поддерживать с детьми доверительные отношения, чтобы они смогли вовремя попросить о помощи.</vt:lpstr>
      <vt:lpstr>Ребёнок в силу возраста не может сам защититься от буллинга. Это работа взрослых. Однако есть базовые вещи, которые взрослые должны объяснить ему для профилактики конфликтов:  1.Рассказывать о случаях буллинга взрослым, которым доверяешь, — правильно, это не стукачество. 2.Нужно укреплять самооценку и вести себя уверенно. Быть настойчивым и сильным (хотя бы внешне). 3.Нельзя надеяться отомстить с помощью ещё большей жестокости. Это приведёт к новым проблемам. Лучше искать друзей среди сверстников и использовать самое мощное оружие против агрессии — юмор. 4.Необходимо избегать ситуаций, в которых возможна травля, и отклонять предложения поучаствовать в ней. 5.Если стал свидетелем насилия, нужно немедленно привести кого-то из взрослых или посоветовать жертве пойти за помощью к родителю или учителю, которому она доверяет.</vt:lpstr>
      <vt:lpstr>Стать жертвой буллинга может любой ребёнок, вне зависимости от физических, интеллектуальных способностей или материального положения. Психологическую травму получают не только участники травли, но и её свидетели.  Если вы узнали, что в вашей школе практикуется травля, нельзя оставаться в стороне и пускать ситуацию на самотёк. Обсудите её с учителями и другими родителями и постарайтесь найти выход.  Поговорите о буллинге со своим ребёнком, объясните, как нужно действовать, если он или другие дети в школе подвергаются издевательствам. Развивайте у ребёнка эмпатию и уважение границ других людей, чтобы он сам не стал агрессором.</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Мир без жестокости…    миф или реальность?</dc:title>
  <cp:lastModifiedBy>Людмила</cp:lastModifiedBy>
  <cp:revision>38</cp:revision>
  <dcterms:created xsi:type="dcterms:W3CDTF">2021-11-20T18:12:43Z</dcterms:created>
  <dcterms:modified xsi:type="dcterms:W3CDTF">2022-03-20T19:36:04Z</dcterms:modified>
</cp:coreProperties>
</file>